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5"/>
  </p:notesMasterIdLst>
  <p:sldIdLst>
    <p:sldId id="256" r:id="rId9"/>
    <p:sldId id="259" r:id="rId10"/>
    <p:sldId id="279" r:id="rId11"/>
    <p:sldId id="285" r:id="rId12"/>
    <p:sldId id="258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8A948-A0E0-4B7E-9F88-3BB8C38C4CD2}" v="145" dt="2023-01-13T18:07:26.018"/>
    <p1510:client id="{ADF07134-5E19-4E38-8042-0F2CC8FDD33B}" v="8" dt="2023-01-13T18:44:00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ADF07134-5E19-4E38-8042-0F2CC8FDD33B}"/>
    <pc:docChg chg="custSel modSld">
      <pc:chgData name="Class, Caleb" userId="81c01ea6-bccc-4178-af5e-bb84e88c284b" providerId="ADAL" clId="{ADF07134-5E19-4E38-8042-0F2CC8FDD33B}" dt="2023-01-13T18:56:59.289" v="8" actId="478"/>
      <pc:docMkLst>
        <pc:docMk/>
      </pc:docMkLst>
      <pc:sldChg chg="addSp delSp mod modAnim">
        <pc:chgData name="Class, Caleb" userId="81c01ea6-bccc-4178-af5e-bb84e88c284b" providerId="ADAL" clId="{ADF07134-5E19-4E38-8042-0F2CC8FDD33B}" dt="2023-01-13T18:56:59.289" v="8" actId="478"/>
        <pc:sldMkLst>
          <pc:docMk/>
          <pc:sldMk cId="3181885622" sldId="279"/>
        </pc:sldMkLst>
        <pc:inkChg chg="add del">
          <ac:chgData name="Class, Caleb" userId="81c01ea6-bccc-4178-af5e-bb84e88c284b" providerId="ADAL" clId="{ADF07134-5E19-4E38-8042-0F2CC8FDD33B}" dt="2023-01-13T18:56:59.289" v="8" actId="478"/>
          <ac:inkMkLst>
            <pc:docMk/>
            <pc:sldMk cId="3181885622" sldId="279"/>
            <ac:inkMk id="3" creationId="{0D052A6F-702F-435D-8573-D83ADFB9C486}"/>
          </ac:inkMkLst>
        </pc:inkChg>
      </pc:sldChg>
      <pc:sldChg chg="modAnim">
        <pc:chgData name="Class, Caleb" userId="81c01ea6-bccc-4178-af5e-bb84e88c284b" providerId="ADAL" clId="{ADF07134-5E19-4E38-8042-0F2CC8FDD33B}" dt="2023-01-13T18:44:00.477" v="7"/>
        <pc:sldMkLst>
          <pc:docMk/>
          <pc:sldMk cId="2348585966" sldId="285"/>
        </pc:sldMkLst>
      </pc:sldChg>
    </pc:docChg>
  </pc:docChgLst>
  <pc:docChgLst>
    <pc:chgData name="Class, Caleb" userId="81c01ea6-bccc-4178-af5e-bb84e88c284b" providerId="ADAL" clId="{AA48A948-A0E0-4B7E-9F88-3BB8C38C4CD2}"/>
    <pc:docChg chg="undo custSel addSld delSld modSld">
      <pc:chgData name="Class, Caleb" userId="81c01ea6-bccc-4178-af5e-bb84e88c284b" providerId="ADAL" clId="{AA48A948-A0E0-4B7E-9F88-3BB8C38C4CD2}" dt="2023-01-13T20:00:45.889" v="667" actId="20577"/>
      <pc:docMkLst>
        <pc:docMk/>
      </pc:docMkLst>
      <pc:sldChg chg="modSp mod">
        <pc:chgData name="Class, Caleb" userId="81c01ea6-bccc-4178-af5e-bb84e88c284b" providerId="ADAL" clId="{AA48A948-A0E0-4B7E-9F88-3BB8C38C4CD2}" dt="2023-01-13T20:00:45.889" v="667" actId="20577"/>
        <pc:sldMkLst>
          <pc:docMk/>
          <pc:sldMk cId="2831391183" sldId="256"/>
        </pc:sldMkLst>
        <pc:spChg chg="mod">
          <ac:chgData name="Class, Caleb" userId="81c01ea6-bccc-4178-af5e-bb84e88c284b" providerId="ADAL" clId="{AA48A948-A0E0-4B7E-9F88-3BB8C38C4CD2}" dt="2023-01-13T20:00:45.889" v="667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add modNotesTx">
        <pc:chgData name="Class, Caleb" userId="81c01ea6-bccc-4178-af5e-bb84e88c284b" providerId="ADAL" clId="{AA48A948-A0E0-4B7E-9F88-3BB8C38C4CD2}" dt="2023-01-13T17:25:22.516" v="372" actId="6549"/>
        <pc:sldMkLst>
          <pc:docMk/>
          <pc:sldMk cId="1143702896" sldId="258"/>
        </pc:sldMkLst>
      </pc:sldChg>
      <pc:sldChg chg="modSp mod">
        <pc:chgData name="Class, Caleb" userId="81c01ea6-bccc-4178-af5e-bb84e88c284b" providerId="ADAL" clId="{AA48A948-A0E0-4B7E-9F88-3BB8C38C4CD2}" dt="2023-01-13T17:13:51.818" v="133" actId="20577"/>
        <pc:sldMkLst>
          <pc:docMk/>
          <pc:sldMk cId="1826363201" sldId="259"/>
        </pc:sldMkLst>
        <pc:spChg chg="mod">
          <ac:chgData name="Class, Caleb" userId="81c01ea6-bccc-4178-af5e-bb84e88c284b" providerId="ADAL" clId="{AA48A948-A0E0-4B7E-9F88-3BB8C38C4CD2}" dt="2023-01-13T17:13:51.818" v="133" actId="20577"/>
          <ac:spMkLst>
            <pc:docMk/>
            <pc:sldMk cId="1826363201" sldId="259"/>
            <ac:spMk id="7" creationId="{8AC0AAD5-60AD-46DC-B530-F6EB27B88EB2}"/>
          </ac:spMkLst>
        </pc:spChg>
      </pc:sldChg>
      <pc:sldChg chg="delSp add del mod">
        <pc:chgData name="Class, Caleb" userId="81c01ea6-bccc-4178-af5e-bb84e88c284b" providerId="ADAL" clId="{AA48A948-A0E0-4B7E-9F88-3BB8C38C4CD2}" dt="2023-01-13T18:15:10.360" v="653" actId="47"/>
        <pc:sldMkLst>
          <pc:docMk/>
          <pc:sldMk cId="2318767018" sldId="263"/>
        </pc:sldMkLst>
        <pc:spChg chg="del">
          <ac:chgData name="Class, Caleb" userId="81c01ea6-bccc-4178-af5e-bb84e88c284b" providerId="ADAL" clId="{AA48A948-A0E0-4B7E-9F88-3BB8C38C4CD2}" dt="2023-01-13T18:07:37.653" v="652" actId="478"/>
          <ac:spMkLst>
            <pc:docMk/>
            <pc:sldMk cId="2318767018" sldId="263"/>
            <ac:spMk id="4" creationId="{67BC4737-5EDE-4875-B90E-051D2CE05568}"/>
          </ac:spMkLst>
        </pc:spChg>
      </pc:sldChg>
      <pc:sldChg chg="add modNotesTx">
        <pc:chgData name="Class, Caleb" userId="81c01ea6-bccc-4178-af5e-bb84e88c284b" providerId="ADAL" clId="{AA48A948-A0E0-4B7E-9F88-3BB8C38C4CD2}" dt="2023-01-13T17:25:24.860" v="373" actId="6549"/>
        <pc:sldMkLst>
          <pc:docMk/>
          <pc:sldMk cId="4272747637" sldId="277"/>
        </pc:sldMkLst>
      </pc:sldChg>
      <pc:sldChg chg="addSp delSp modSp add mod delAnim modAnim">
        <pc:chgData name="Class, Caleb" userId="81c01ea6-bccc-4178-af5e-bb84e88c284b" providerId="ADAL" clId="{AA48A948-A0E0-4B7E-9F88-3BB8C38C4CD2}" dt="2023-01-13T17:48:55.950" v="646" actId="20577"/>
        <pc:sldMkLst>
          <pc:docMk/>
          <pc:sldMk cId="3181885622" sldId="279"/>
        </pc:sldMkLst>
        <pc:spChg chg="add del mod">
          <ac:chgData name="Class, Caleb" userId="81c01ea6-bccc-4178-af5e-bb84e88c284b" providerId="ADAL" clId="{AA48A948-A0E0-4B7E-9F88-3BB8C38C4CD2}" dt="2023-01-13T17:22:58.450" v="314"/>
          <ac:spMkLst>
            <pc:docMk/>
            <pc:sldMk cId="3181885622" sldId="279"/>
            <ac:spMk id="3" creationId="{388C3851-4C93-3598-7AB1-7F88DB6F2725}"/>
          </ac:spMkLst>
        </pc:spChg>
        <pc:spChg chg="add del mod">
          <ac:chgData name="Class, Caleb" userId="81c01ea6-bccc-4178-af5e-bb84e88c284b" providerId="ADAL" clId="{AA48A948-A0E0-4B7E-9F88-3BB8C38C4CD2}" dt="2023-01-13T17:47:49.336" v="535" actId="478"/>
          <ac:spMkLst>
            <pc:docMk/>
            <pc:sldMk cId="3181885622" sldId="279"/>
            <ac:spMk id="4" creationId="{6CF4000C-EF53-F424-C739-4FD6286B458B}"/>
          </ac:spMkLst>
        </pc:spChg>
        <pc:spChg chg="add mod">
          <ac:chgData name="Class, Caleb" userId="81c01ea6-bccc-4178-af5e-bb84e88c284b" providerId="ADAL" clId="{AA48A948-A0E0-4B7E-9F88-3BB8C38C4CD2}" dt="2023-01-13T17:30:36.766" v="506" actId="20577"/>
          <ac:spMkLst>
            <pc:docMk/>
            <pc:sldMk cId="3181885622" sldId="279"/>
            <ac:spMk id="7" creationId="{F9C6D77E-7CA5-7CFC-8844-6B212F8C080C}"/>
          </ac:spMkLst>
        </pc:spChg>
        <pc:spChg chg="mod">
          <ac:chgData name="Class, Caleb" userId="81c01ea6-bccc-4178-af5e-bb84e88c284b" providerId="ADAL" clId="{AA48A948-A0E0-4B7E-9F88-3BB8C38C4CD2}" dt="2023-01-13T17:48:55.950" v="646" actId="20577"/>
          <ac:spMkLst>
            <pc:docMk/>
            <pc:sldMk cId="3181885622" sldId="279"/>
            <ac:spMk id="8" creationId="{411C2213-3605-1DEA-C110-450CDC0E5183}"/>
          </ac:spMkLst>
        </pc:spChg>
        <pc:spChg chg="del">
          <ac:chgData name="Class, Caleb" userId="81c01ea6-bccc-4178-af5e-bb84e88c284b" providerId="ADAL" clId="{AA48A948-A0E0-4B7E-9F88-3BB8C38C4CD2}" dt="2023-01-13T17:18:55.426" v="145" actId="478"/>
          <ac:spMkLst>
            <pc:docMk/>
            <pc:sldMk cId="3181885622" sldId="279"/>
            <ac:spMk id="11" creationId="{C368EBEB-9513-AAB2-8F48-FF659A2D792E}"/>
          </ac:spMkLst>
        </pc:spChg>
        <pc:spChg chg="del">
          <ac:chgData name="Class, Caleb" userId="81c01ea6-bccc-4178-af5e-bb84e88c284b" providerId="ADAL" clId="{AA48A948-A0E0-4B7E-9F88-3BB8C38C4CD2}" dt="2023-01-13T17:18:55.426" v="145" actId="478"/>
          <ac:spMkLst>
            <pc:docMk/>
            <pc:sldMk cId="3181885622" sldId="279"/>
            <ac:spMk id="12" creationId="{314CC9E5-9F4B-D8F9-99F5-2B376EACC5F2}"/>
          </ac:spMkLst>
        </pc:spChg>
        <pc:picChg chg="del">
          <ac:chgData name="Class, Caleb" userId="81c01ea6-bccc-4178-af5e-bb84e88c284b" providerId="ADAL" clId="{AA48A948-A0E0-4B7E-9F88-3BB8C38C4CD2}" dt="2023-01-13T17:18:55.426" v="145" actId="478"/>
          <ac:picMkLst>
            <pc:docMk/>
            <pc:sldMk cId="3181885622" sldId="279"/>
            <ac:picMk id="9" creationId="{BD8ACAB3-188E-4C4C-45FD-FF50CA00A0C6}"/>
          </ac:picMkLst>
        </pc:picChg>
        <pc:picChg chg="del">
          <ac:chgData name="Class, Caleb" userId="81c01ea6-bccc-4178-af5e-bb84e88c284b" providerId="ADAL" clId="{AA48A948-A0E0-4B7E-9F88-3BB8C38C4CD2}" dt="2023-01-13T17:18:55.426" v="145" actId="478"/>
          <ac:picMkLst>
            <pc:docMk/>
            <pc:sldMk cId="3181885622" sldId="279"/>
            <ac:picMk id="10" creationId="{EC627797-D146-C898-995C-D2B1CAC43656}"/>
          </ac:picMkLst>
        </pc:picChg>
      </pc:sldChg>
      <pc:sldChg chg="addSp delSp modSp add mod">
        <pc:chgData name="Class, Caleb" userId="81c01ea6-bccc-4178-af5e-bb84e88c284b" providerId="ADAL" clId="{AA48A948-A0E0-4B7E-9F88-3BB8C38C4CD2}" dt="2023-01-13T17:57:22.703" v="650" actId="166"/>
        <pc:sldMkLst>
          <pc:docMk/>
          <pc:sldMk cId="2348585966" sldId="285"/>
        </pc:sldMkLst>
        <pc:spChg chg="del">
          <ac:chgData name="Class, Caleb" userId="81c01ea6-bccc-4178-af5e-bb84e88c284b" providerId="ADAL" clId="{AA48A948-A0E0-4B7E-9F88-3BB8C38C4CD2}" dt="2023-01-13T17:57:18.921" v="648" actId="478"/>
          <ac:spMkLst>
            <pc:docMk/>
            <pc:sldMk cId="2348585966" sldId="285"/>
            <ac:spMk id="6" creationId="{1C976CBC-4BE2-455C-BD8F-5959AEE334F7}"/>
          </ac:spMkLst>
        </pc:spChg>
        <pc:spChg chg="add mod">
          <ac:chgData name="Class, Caleb" userId="81c01ea6-bccc-4178-af5e-bb84e88c284b" providerId="ADAL" clId="{AA48A948-A0E0-4B7E-9F88-3BB8C38C4CD2}" dt="2023-01-13T17:16:12.723" v="144" actId="14100"/>
          <ac:spMkLst>
            <pc:docMk/>
            <pc:sldMk cId="2348585966" sldId="285"/>
            <ac:spMk id="7" creationId="{46212087-AA05-E84A-4F8A-307F3248D686}"/>
          </ac:spMkLst>
        </pc:spChg>
        <pc:spChg chg="add mod">
          <ac:chgData name="Class, Caleb" userId="81c01ea6-bccc-4178-af5e-bb84e88c284b" providerId="ADAL" clId="{AA48A948-A0E0-4B7E-9F88-3BB8C38C4CD2}" dt="2023-01-13T17:57:19.496" v="649"/>
          <ac:spMkLst>
            <pc:docMk/>
            <pc:sldMk cId="2348585966" sldId="285"/>
            <ac:spMk id="8" creationId="{19EC948C-56E4-50FA-4F5B-E2D6939E44FF}"/>
          </ac:spMkLst>
        </pc:spChg>
        <pc:picChg chg="ord">
          <ac:chgData name="Class, Caleb" userId="81c01ea6-bccc-4178-af5e-bb84e88c284b" providerId="ADAL" clId="{AA48A948-A0E0-4B7E-9F88-3BB8C38C4CD2}" dt="2023-01-13T17:57:22.703" v="650" actId="166"/>
          <ac:picMkLst>
            <pc:docMk/>
            <pc:sldMk cId="2348585966" sldId="285"/>
            <ac:picMk id="11" creationId="{079AA115-0570-443C-ADC3-E5D31D27AF7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6EC84-AF2B-4A32-A9AD-46DDF9FDE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95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3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1/13/2023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1/13/2023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1/13/2023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1/13/2023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1/13/2023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1/13/2023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zproxy.butler.edu/login?url=https://ebookcentral.proquest.com/lib/butler/detail.action?docID=5993965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Modifying Scales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how to modify axis scales.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Contrast linear vs. log scale axes.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Distinguish when to use a linear or log scale axis.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F834-1EAD-4E51-F53A-E9DAF295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ways to see your data clearer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65C2C-46F9-0701-BE38-BE3087B7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2EFAC5D0-6634-35B7-DD2B-DB96D5C49E0B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1C2213-3605-1DEA-C110-450CDC0E5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10972799" cy="5027456"/>
          </a:xfrm>
        </p:spPr>
        <p:txBody>
          <a:bodyPr/>
          <a:lstStyle/>
          <a:p>
            <a:r>
              <a:rPr lang="en-US" dirty="0"/>
              <a:t>Set axis limits different from the defaults </a:t>
            </a:r>
          </a:p>
          <a:p>
            <a:pPr lvl="1"/>
            <a:r>
              <a:rPr lang="en-US" dirty="0" err="1"/>
              <a:t>xlim</a:t>
            </a:r>
            <a:r>
              <a:rPr lang="en-US" dirty="0"/>
              <a:t>(), </a:t>
            </a:r>
            <a:r>
              <a:rPr lang="en-US" dirty="0" err="1"/>
              <a:t>ylim</a:t>
            </a:r>
            <a:r>
              <a:rPr lang="en-US" dirty="0"/>
              <a:t>()   </a:t>
            </a:r>
          </a:p>
          <a:p>
            <a:pPr lvl="1"/>
            <a:r>
              <a:rPr lang="en-US" dirty="0"/>
              <a:t>Example:  </a:t>
            </a:r>
            <a:r>
              <a:rPr lang="en-US" dirty="0" err="1"/>
              <a:t>ylim</a:t>
            </a:r>
            <a:r>
              <a:rPr lang="en-US" dirty="0"/>
              <a:t>(100, 150) means y-axis will go from 100 to 150</a:t>
            </a:r>
          </a:p>
          <a:p>
            <a:r>
              <a:rPr lang="en-US" dirty="0"/>
              <a:t>Scale functions</a:t>
            </a:r>
          </a:p>
          <a:p>
            <a:pPr lvl="1"/>
            <a:r>
              <a:rPr lang="en-US" dirty="0"/>
              <a:t>scale_y_log10() to convert y-axis to log scale (similar for x-axis)</a:t>
            </a:r>
          </a:p>
          <a:p>
            <a:pPr lvl="1"/>
            <a:r>
              <a:rPr lang="en-US" dirty="0"/>
              <a:t>You can modify scales for any aesthetic (like a color scale)— </a:t>
            </a:r>
            <a:r>
              <a:rPr lang="en-US" i="1" dirty="0"/>
              <a:t>optional </a:t>
            </a:r>
          </a:p>
          <a:p>
            <a:pPr lvl="2"/>
            <a:r>
              <a:rPr lang="en-US" dirty="0"/>
              <a:t>Chapter 28 (Graphics for Communication): </a:t>
            </a:r>
            <a:r>
              <a:rPr lang="en-US" dirty="0">
                <a:hlinkClick r:id="rId2"/>
              </a:rPr>
              <a:t>https://r4ds.had.co.nz</a:t>
            </a:r>
            <a:r>
              <a:rPr lang="en-US" dirty="0"/>
              <a:t> </a:t>
            </a:r>
          </a:p>
          <a:p>
            <a:r>
              <a:rPr lang="en-US" dirty="0"/>
              <a:t>Just add to your </a:t>
            </a:r>
            <a:r>
              <a:rPr lang="en-US" dirty="0" err="1"/>
              <a:t>ggplot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6D77E-7CA5-7CFC-8844-6B212F8C080C}"/>
              </a:ext>
            </a:extLst>
          </p:cNvPr>
          <p:cNvSpPr txBox="1"/>
          <p:nvPr/>
        </p:nvSpPr>
        <p:spPr>
          <a:xfrm>
            <a:off x="3720660" y="4817735"/>
            <a:ext cx="4750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ggplot</a:t>
            </a:r>
            <a:r>
              <a:rPr lang="en-US" sz="2400" dirty="0"/>
              <a:t>() +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geom_point</a:t>
            </a:r>
            <a:r>
              <a:rPr lang="en-US" sz="2400" dirty="0"/>
              <a:t>(</a:t>
            </a:r>
            <a:r>
              <a:rPr lang="en-US" sz="2400" dirty="0" err="1"/>
              <a:t>dat</a:t>
            </a:r>
            <a:r>
              <a:rPr lang="en-US" sz="2400" dirty="0"/>
              <a:t>, </a:t>
            </a:r>
            <a:r>
              <a:rPr lang="en-US" sz="2400" dirty="0" err="1"/>
              <a:t>aes</a:t>
            </a:r>
            <a:r>
              <a:rPr lang="en-US" sz="2400" dirty="0"/>
              <a:t>(x=x, y=y)) +</a:t>
            </a:r>
          </a:p>
          <a:p>
            <a:r>
              <a:rPr lang="en-US" sz="2400" dirty="0"/>
              <a:t>	scale_y_log10()</a:t>
            </a:r>
          </a:p>
        </p:txBody>
      </p:sp>
    </p:spTree>
    <p:extLst>
      <p:ext uri="{BB962C8B-B14F-4D97-AF65-F5344CB8AC3E}">
        <p14:creationId xmlns:p14="http://schemas.microsoft.com/office/powerpoint/2010/main" val="318188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5A46-535B-4DE3-A573-DC650C4F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scales are nice sometimes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23FF-F220-4CE7-9AB3-BA1E61F058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Gene expression data</a:t>
            </a:r>
          </a:p>
          <a:p>
            <a:pPr lvl="1"/>
            <a:r>
              <a:rPr lang="en-US" sz="2200" dirty="0"/>
              <a:t>Investigating whether a certain gene can predict whether someone will respond to treatment</a:t>
            </a:r>
          </a:p>
          <a:p>
            <a:r>
              <a:rPr lang="en-US" dirty="0"/>
              <a:t>Other data types</a:t>
            </a:r>
          </a:p>
          <a:p>
            <a:pPr lvl="1"/>
            <a:r>
              <a:rPr lang="en-US" dirty="0"/>
              <a:t>Acidity data (pH)</a:t>
            </a:r>
          </a:p>
          <a:p>
            <a:pPr lvl="1"/>
            <a:r>
              <a:rPr lang="en-US" dirty="0"/>
              <a:t>Concentration data</a:t>
            </a:r>
          </a:p>
          <a:p>
            <a:pPr lvl="1"/>
            <a:r>
              <a:rPr lang="en-US" dirty="0"/>
              <a:t>Earthquake measurements (Richter scale)</a:t>
            </a:r>
          </a:p>
          <a:p>
            <a:pPr lvl="1"/>
            <a:r>
              <a:rPr lang="en-US" dirty="0"/>
              <a:t>Data with a few very high values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58D15-74C0-4AF6-B2A0-CAAA329D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51BC7-E983-427A-8998-FF912E9F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472" y="137886"/>
            <a:ext cx="4580928" cy="294075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6C2771-00C7-4924-882F-89836ADC4D34}"/>
              </a:ext>
            </a:extLst>
          </p:cNvPr>
          <p:cNvSpPr/>
          <p:nvPr/>
        </p:nvSpPr>
        <p:spPr>
          <a:xfrm rot="5400000">
            <a:off x="9213218" y="3182856"/>
            <a:ext cx="443186" cy="28575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12087-AA05-E84A-4F8A-307F3248D686}"/>
              </a:ext>
            </a:extLst>
          </p:cNvPr>
          <p:cNvSpPr txBox="1"/>
          <p:nvPr/>
        </p:nvSpPr>
        <p:spPr>
          <a:xfrm>
            <a:off x="7504385" y="3125844"/>
            <a:ext cx="1787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scale_y_log10()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19EC948C-56E4-50FA-4F5B-E2D6939E44FF}"/>
              </a:ext>
            </a:extLst>
          </p:cNvPr>
          <p:cNvSpPr txBox="1">
            <a:spLocks/>
          </p:cNvSpPr>
          <p:nvPr/>
        </p:nvSpPr>
        <p:spPr>
          <a:xfrm>
            <a:off x="10945243" y="6058950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AE3374-EE90-794F-9E8A-914FB65215F6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AA115-0570-443C-ADC3-E5D31D27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72" y="3642607"/>
            <a:ext cx="4580928" cy="294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EBC3-1FB3-412E-8B6C-6DFA9FCF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2070"/>
            <a:ext cx="10972800" cy="360329"/>
          </a:xfrm>
        </p:spPr>
        <p:txBody>
          <a:bodyPr/>
          <a:lstStyle/>
          <a:p>
            <a:r>
              <a:rPr lang="en-US" dirty="0"/>
              <a:t>Be careful with your axes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5DB0D-D859-4B52-BF91-3C980E30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A180D30-5273-4B3D-80E0-D4A5AFE61173}"/>
              </a:ext>
            </a:extLst>
          </p:cNvPr>
          <p:cNvSpPr txBox="1">
            <a:spLocks/>
          </p:cNvSpPr>
          <p:nvPr/>
        </p:nvSpPr>
        <p:spPr>
          <a:xfrm>
            <a:off x="10945243" y="6058950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AE3374-EE90-794F-9E8A-914FB65215F6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1DDDA2-AF96-3584-39BF-6EED9224380B}"/>
              </a:ext>
            </a:extLst>
          </p:cNvPr>
          <p:cNvGrpSpPr/>
          <p:nvPr/>
        </p:nvGrpSpPr>
        <p:grpSpPr>
          <a:xfrm>
            <a:off x="1182265" y="1412333"/>
            <a:ext cx="4097101" cy="4301559"/>
            <a:chOff x="1199518" y="1326070"/>
            <a:chExt cx="3796407" cy="37272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C6CE9A-BE8E-4E41-B994-511BD7036C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99518" y="1326070"/>
              <a:ext cx="3796407" cy="2102931"/>
              <a:chOff x="1799386" y="4085223"/>
              <a:chExt cx="1524000" cy="84418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9E2FADA-17AA-449F-8D39-AD2ED2F151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485" t="12608" r="67765" b="65478"/>
              <a:stretch/>
            </p:blipFill>
            <p:spPr>
              <a:xfrm>
                <a:off x="1826895" y="4251961"/>
                <a:ext cx="1432560" cy="67744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496CA93-EF05-4E07-88F1-EB6EBF07DE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195" t="18273" r="67305" b="75512"/>
              <a:stretch/>
            </p:blipFill>
            <p:spPr>
              <a:xfrm>
                <a:off x="1799386" y="4085223"/>
                <a:ext cx="1524000" cy="192138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478329-73E3-1DA5-8158-3C4D7BB92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485" t="60135" r="67765" b="21825"/>
            <a:stretch/>
          </p:blipFill>
          <p:spPr>
            <a:xfrm>
              <a:off x="1268044" y="3664076"/>
              <a:ext cx="3568623" cy="138922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4590D31-B46E-5400-6F8B-42BE5F256160}"/>
              </a:ext>
            </a:extLst>
          </p:cNvPr>
          <p:cNvSpPr txBox="1"/>
          <p:nvPr/>
        </p:nvSpPr>
        <p:spPr>
          <a:xfrm>
            <a:off x="0" y="6273225"/>
            <a:ext cx="94112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Dykes, Brent (2020). Effective Data Storytelling: How to Drive Change with Data, Narrative, and Visuals. Hoboken, NJ, Wiley. 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Proxima Nova"/>
                <a:hlinkClick r:id="rId5"/>
              </a:rPr>
              <a:t>E-Book available through Butler Libraries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37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7D5E-1E17-41D5-A1B3-C651F04D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log scales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BCD68E74-5C2B-4322-9B4A-B482FEFF0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8"/>
          <a:stretch/>
        </p:blipFill>
        <p:spPr>
          <a:xfrm>
            <a:off x="1279120" y="2170870"/>
            <a:ext cx="4816880" cy="34447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DC383-DE17-4D72-93EE-F276532D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ACC870-07AF-459E-AD9B-BAA6001C7BA6}"/>
              </a:ext>
            </a:extLst>
          </p:cNvPr>
          <p:cNvSpPr txBox="1">
            <a:spLocks/>
          </p:cNvSpPr>
          <p:nvPr/>
        </p:nvSpPr>
        <p:spPr>
          <a:xfrm>
            <a:off x="10945243" y="6058950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AE3374-EE90-794F-9E8A-914FB65215F6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9D1C95D-1F68-435E-8BF3-38A998ABE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8"/>
          <a:stretch/>
        </p:blipFill>
        <p:spPr>
          <a:xfrm>
            <a:off x="6529411" y="2170870"/>
            <a:ext cx="4415832" cy="3331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0C88B1-AF50-4C0F-A96C-4C941E67A8C2}"/>
              </a:ext>
            </a:extLst>
          </p:cNvPr>
          <p:cNvSpPr txBox="1"/>
          <p:nvPr/>
        </p:nvSpPr>
        <p:spPr>
          <a:xfrm>
            <a:off x="100484" y="6241512"/>
            <a:ext cx="5138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Edwards, Jim (2011). “How Purdue Used Misleading Charts to Hide OxyContin's Addictive Power”. CBS News.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CE8E2-50AA-4B61-8BEB-DDB5C0C5B85D}"/>
              </a:ext>
            </a:extLst>
          </p:cNvPr>
          <p:cNvSpPr txBox="1"/>
          <p:nvPr/>
        </p:nvSpPr>
        <p:spPr>
          <a:xfrm>
            <a:off x="1425132" y="1839764"/>
            <a:ext cx="393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OxyContin Concentration-Time Profile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(Log Scale)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FB963-0B16-4E61-BE6C-CD8FD3D8BD14}"/>
              </a:ext>
            </a:extLst>
          </p:cNvPr>
          <p:cNvSpPr txBox="1"/>
          <p:nvPr/>
        </p:nvSpPr>
        <p:spPr>
          <a:xfrm>
            <a:off x="6529411" y="1803224"/>
            <a:ext cx="3932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OxyContin Concentration-Time Profile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(Linear Scale)</a:t>
            </a:r>
          </a:p>
        </p:txBody>
      </p:sp>
    </p:spTree>
    <p:extLst>
      <p:ext uri="{BB962C8B-B14F-4D97-AF65-F5344CB8AC3E}">
        <p14:creationId xmlns:p14="http://schemas.microsoft.com/office/powerpoint/2010/main" val="427274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117</TotalTime>
  <Words>293</Words>
  <Application>Microsoft Office PowerPoint</Application>
  <PresentationFormat>Widescreen</PresentationFormat>
  <Paragraphs>47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Arial</vt:lpstr>
      <vt:lpstr>Calibri</vt:lpstr>
      <vt:lpstr>Georgia</vt:lpstr>
      <vt:lpstr>Helvetica</vt:lpstr>
      <vt:lpstr>Proxima Nova</vt:lpstr>
      <vt:lpstr>Times New Roman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Modifying Scales</vt:lpstr>
      <vt:lpstr>Learning Objectives</vt:lpstr>
      <vt:lpstr>A few ways to see your data clearer</vt:lpstr>
      <vt:lpstr>Log scales are nice sometimes</vt:lpstr>
      <vt:lpstr>Be careful with your axes</vt:lpstr>
      <vt:lpstr>Be careful with log scales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4</cp:revision>
  <dcterms:created xsi:type="dcterms:W3CDTF">2022-04-15T15:55:21Z</dcterms:created>
  <dcterms:modified xsi:type="dcterms:W3CDTF">2023-01-13T20:00:51Z</dcterms:modified>
</cp:coreProperties>
</file>